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Kamphuis" userId="1e6fb90aa6460e5a" providerId="LiveId" clId="{33855984-2115-49C0-951E-C52BF1A21C63}"/>
    <pc:docChg chg="custSel addSld modSld">
      <pc:chgData name="José Kamphuis" userId="1e6fb90aa6460e5a" providerId="LiveId" clId="{33855984-2115-49C0-951E-C52BF1A21C63}" dt="2018-01-18T07:38:06.324" v="304" actId="6549"/>
      <pc:docMkLst>
        <pc:docMk/>
      </pc:docMkLst>
      <pc:sldChg chg="modSp">
        <pc:chgData name="José Kamphuis" userId="1e6fb90aa6460e5a" providerId="LiveId" clId="{33855984-2115-49C0-951E-C52BF1A21C63}" dt="2018-01-17T15:06:17.554" v="68" actId="20577"/>
        <pc:sldMkLst>
          <pc:docMk/>
          <pc:sldMk cId="3369259172" sldId="257"/>
        </pc:sldMkLst>
        <pc:spChg chg="mod">
          <ac:chgData name="José Kamphuis" userId="1e6fb90aa6460e5a" providerId="LiveId" clId="{33855984-2115-49C0-951E-C52BF1A21C63}" dt="2018-01-17T15:06:17.554" v="68" actId="20577"/>
          <ac:spMkLst>
            <pc:docMk/>
            <pc:sldMk cId="3369259172" sldId="257"/>
            <ac:spMk id="3" creationId="{AF7928E8-8C20-4B5B-8B0B-C1AE05958EEB}"/>
          </ac:spMkLst>
        </pc:spChg>
      </pc:sldChg>
      <pc:sldChg chg="addSp modSp modAnim">
        <pc:chgData name="José Kamphuis" userId="1e6fb90aa6460e5a" providerId="LiveId" clId="{33855984-2115-49C0-951E-C52BF1A21C63}" dt="2018-01-17T15:10:19.503" v="207"/>
        <pc:sldMkLst>
          <pc:docMk/>
          <pc:sldMk cId="4051095007" sldId="258"/>
        </pc:sldMkLst>
        <pc:spChg chg="add mod">
          <ac:chgData name="José Kamphuis" userId="1e6fb90aa6460e5a" providerId="LiveId" clId="{33855984-2115-49C0-951E-C52BF1A21C63}" dt="2018-01-17T15:10:13.053" v="206" actId="255"/>
          <ac:spMkLst>
            <pc:docMk/>
            <pc:sldMk cId="4051095007" sldId="258"/>
            <ac:spMk id="4" creationId="{DC7EE1BA-A7F5-4F61-9B8D-330F077FBC2E}"/>
          </ac:spMkLst>
        </pc:spChg>
      </pc:sldChg>
      <pc:sldChg chg="addSp modSp add">
        <pc:chgData name="José Kamphuis" userId="1e6fb90aa6460e5a" providerId="LiveId" clId="{33855984-2115-49C0-951E-C52BF1A21C63}" dt="2018-01-18T07:38:06.324" v="304" actId="6549"/>
        <pc:sldMkLst>
          <pc:docMk/>
          <pc:sldMk cId="1769974663" sldId="264"/>
        </pc:sldMkLst>
        <pc:spChg chg="mod">
          <ac:chgData name="José Kamphuis" userId="1e6fb90aa6460e5a" providerId="LiveId" clId="{33855984-2115-49C0-951E-C52BF1A21C63}" dt="2018-01-18T07:36:47.900" v="222" actId="20577"/>
          <ac:spMkLst>
            <pc:docMk/>
            <pc:sldMk cId="1769974663" sldId="264"/>
            <ac:spMk id="2" creationId="{C909950D-4450-418A-A2FD-48C5FD02D70A}"/>
          </ac:spMkLst>
        </pc:spChg>
        <pc:spChg chg="add mod">
          <ac:chgData name="José Kamphuis" userId="1e6fb90aa6460e5a" providerId="LiveId" clId="{33855984-2115-49C0-951E-C52BF1A21C63}" dt="2018-01-18T07:38:06.324" v="304" actId="6549"/>
          <ac:spMkLst>
            <pc:docMk/>
            <pc:sldMk cId="1769974663" sldId="264"/>
            <ac:spMk id="3" creationId="{28EB136C-6C65-4683-B732-12A230B9D29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60905-E6AF-498A-8EFB-0D54DEC43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Exploiteren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35233B-448F-453A-B6CE-DB001B979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99694" y="3392860"/>
            <a:ext cx="9755187" cy="1185885"/>
          </a:xfrm>
        </p:spPr>
        <p:txBody>
          <a:bodyPr/>
          <a:lstStyle/>
          <a:p>
            <a:pPr algn="l"/>
            <a:r>
              <a:rPr lang="nl-NL" dirty="0"/>
              <a:t>Les 2; </a:t>
            </a:r>
            <a:r>
              <a:rPr lang="nl-NL" dirty="0" smtClean="0"/>
              <a:t>Prijsopbouw</a:t>
            </a:r>
          </a:p>
          <a:p>
            <a:pPr algn="l"/>
            <a:r>
              <a:rPr lang="nl-NL" dirty="0"/>
              <a:t>Wikiwijsnr.; </a:t>
            </a:r>
            <a:r>
              <a:rPr lang="nl-NL" dirty="0">
                <a:solidFill>
                  <a:schemeClr val="accent1"/>
                </a:solidFill>
              </a:rPr>
              <a:t>143905</a:t>
            </a:r>
          </a:p>
          <a:p>
            <a:pPr algn="l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545">
            <a:off x="7021922" y="3201419"/>
            <a:ext cx="2572109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9CB39-38E9-4370-8BFA-00C7AA51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1036468"/>
          </a:xfrm>
        </p:spPr>
        <p:txBody>
          <a:bodyPr/>
          <a:lstStyle/>
          <a:p>
            <a:r>
              <a:rPr lang="nl-NL" dirty="0"/>
              <a:t>AGENDA;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62E5CE-C6D0-42DB-A01A-8E64C8106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722268"/>
            <a:ext cx="10394707" cy="387954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Herhaling exploitatiebegroting en berekening BTW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Prijsopbouw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Kostensoorten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Financieren </a:t>
            </a:r>
            <a:r>
              <a:rPr lang="nl-NL" dirty="0"/>
              <a:t>van een onderneming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Financiële kengetallen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Wat er verder ter sprake komt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4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FA058-4EC5-45D6-BA12-22D38962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-164591"/>
            <a:ext cx="10220972" cy="1124712"/>
          </a:xfrm>
        </p:spPr>
        <p:txBody>
          <a:bodyPr/>
          <a:lstStyle/>
          <a:p>
            <a:pPr algn="ctr"/>
            <a:r>
              <a:rPr lang="nl-NL" dirty="0"/>
              <a:t>Doel van deze les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ACD5BF-8921-4270-A714-7893D8F58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960121"/>
            <a:ext cx="10394707" cy="442176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dirty="0"/>
              <a:t>Aan het eind van deze les kun je vertellen waaruit de prijs, die de klant betaald, is opgebouwd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600" dirty="0"/>
          </a:p>
          <a:p>
            <a:pPr algn="ctr"/>
            <a:r>
              <a:rPr lang="nl-NL" sz="3600" dirty="0">
                <a:solidFill>
                  <a:srgbClr val="C00000"/>
                </a:solidFill>
              </a:rPr>
              <a:t>WAT GAAN WE DOEN?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600" dirty="0"/>
              <a:t>Herhaling vorige les  (opgaven bespreken)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600" dirty="0"/>
              <a:t>Theorie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600" dirty="0"/>
              <a:t>Opgaven maken</a:t>
            </a:r>
          </a:p>
        </p:txBody>
      </p:sp>
    </p:spTree>
    <p:extLst>
      <p:ext uri="{BB962C8B-B14F-4D97-AF65-F5344CB8AC3E}">
        <p14:creationId xmlns:p14="http://schemas.microsoft.com/office/powerpoint/2010/main" val="164575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039D3-8D66-4CF8-8321-AFF26345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9900"/>
            <a:ext cx="10394707" cy="914399"/>
          </a:xfrm>
        </p:spPr>
        <p:txBody>
          <a:bodyPr/>
          <a:lstStyle/>
          <a:p>
            <a:r>
              <a:rPr lang="nl-NL" dirty="0"/>
              <a:t>Onderdelen exploitatiebegroting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7928E8-8C20-4B5B-8B0B-C1AE05958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926454"/>
            <a:ext cx="10394707" cy="34554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000" dirty="0"/>
              <a:t>Hoe zag een exploitatierekening/begroting er ook al weer uit?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000" dirty="0"/>
              <a:t>Waarom maken we een exploitatierekening of resultatenrekening?</a:t>
            </a:r>
          </a:p>
        </p:txBody>
      </p:sp>
    </p:spTree>
    <p:extLst>
      <p:ext uri="{BB962C8B-B14F-4D97-AF65-F5344CB8AC3E}">
        <p14:creationId xmlns:p14="http://schemas.microsoft.com/office/powerpoint/2010/main" val="33692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9E257-F13C-43D9-8D37-3C8FA94E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477175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Prijsopbouw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889553-A899-4770-BADD-C24894494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514" y="1162975"/>
            <a:ext cx="10394707" cy="4218906"/>
          </a:xfrm>
        </p:spPr>
        <p:txBody>
          <a:bodyPr/>
          <a:lstStyle/>
          <a:p>
            <a:pPr algn="ctr"/>
            <a:r>
              <a:rPr lang="nl-NL" u="sng" dirty="0"/>
              <a:t>Opbouw consumentenprijs per artikel;</a:t>
            </a:r>
          </a:p>
          <a:p>
            <a:r>
              <a:rPr lang="nl-NL" dirty="0"/>
              <a:t>Consumentenprijs </a:t>
            </a:r>
          </a:p>
          <a:p>
            <a:r>
              <a:rPr lang="nl-NL" u="sng" dirty="0"/>
              <a:t>BTW                                             -/-</a:t>
            </a:r>
          </a:p>
          <a:p>
            <a:r>
              <a:rPr lang="nl-NL" dirty="0" smtClean="0"/>
              <a:t>Netto verkoopprijs</a:t>
            </a:r>
            <a:endParaRPr lang="nl-NL" dirty="0"/>
          </a:p>
          <a:p>
            <a:r>
              <a:rPr lang="nl-NL" u="sng" dirty="0"/>
              <a:t>Inkoopprijs                          -/-</a:t>
            </a:r>
          </a:p>
          <a:p>
            <a:r>
              <a:rPr lang="nl-NL" dirty="0"/>
              <a:t>Brutowinst</a:t>
            </a:r>
          </a:p>
          <a:p>
            <a:r>
              <a:rPr lang="nl-NL" u="sng" dirty="0"/>
              <a:t>Kosten                                     -/-</a:t>
            </a:r>
          </a:p>
          <a:p>
            <a:r>
              <a:rPr lang="nl-NL" dirty="0"/>
              <a:t>Nettowinst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C7EE1BA-A7F5-4F61-9B8D-330F077FBC2E}"/>
              </a:ext>
            </a:extLst>
          </p:cNvPr>
          <p:cNvSpPr txBox="1"/>
          <p:nvPr/>
        </p:nvSpPr>
        <p:spPr>
          <a:xfrm>
            <a:off x="7589520" y="2340864"/>
            <a:ext cx="3366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De prijs van een artikel is voor veel winkels of bedrijven een belangrijk marketinginstrument om klanten tot kopen aan te zetten</a:t>
            </a:r>
          </a:p>
        </p:txBody>
      </p:sp>
    </p:spTree>
    <p:extLst>
      <p:ext uri="{BB962C8B-B14F-4D97-AF65-F5344CB8AC3E}">
        <p14:creationId xmlns:p14="http://schemas.microsoft.com/office/powerpoint/2010/main" val="405109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84698-95CB-4E2F-BD5B-67175505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14" y="-1915357"/>
            <a:ext cx="10394707" cy="3193487"/>
          </a:xfrm>
        </p:spPr>
        <p:txBody>
          <a:bodyPr/>
          <a:lstStyle/>
          <a:p>
            <a:pPr algn="ctr"/>
            <a:r>
              <a:rPr lang="nl-NL" dirty="0" smtClean="0"/>
              <a:t>Netto verkoopprijs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E344F4-7907-4B67-B304-D79157A61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535837"/>
            <a:ext cx="10394707" cy="384604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De </a:t>
            </a:r>
            <a:r>
              <a:rPr lang="nl-NL" dirty="0" smtClean="0"/>
              <a:t>netto verkoopprijs </a:t>
            </a:r>
            <a:r>
              <a:rPr lang="nl-NL" dirty="0"/>
              <a:t>is de consumentenprijs </a:t>
            </a:r>
            <a:r>
              <a:rPr lang="nl-NL" b="1" u="sng" dirty="0"/>
              <a:t>exclusief </a:t>
            </a:r>
            <a:r>
              <a:rPr lang="nl-NL" dirty="0"/>
              <a:t>BTW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De </a:t>
            </a:r>
            <a:r>
              <a:rPr lang="nl-NL" dirty="0" smtClean="0"/>
              <a:t>netto verkoopprijs </a:t>
            </a:r>
            <a:r>
              <a:rPr lang="nl-NL" dirty="0"/>
              <a:t>is opgebouwd uit de inkoopprijs en de brutowinst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mtClean="0"/>
              <a:t>Netto verkoopprijs </a:t>
            </a:r>
            <a:endParaRPr lang="nl-NL" dirty="0"/>
          </a:p>
          <a:p>
            <a:r>
              <a:rPr lang="nl-NL" u="sng" dirty="0"/>
              <a:t>        Inkoopprijs                         -/-</a:t>
            </a:r>
          </a:p>
          <a:p>
            <a:r>
              <a:rPr lang="nl-NL" dirty="0"/>
              <a:t>        Brutowinst</a:t>
            </a:r>
          </a:p>
        </p:txBody>
      </p:sp>
    </p:spTree>
    <p:extLst>
      <p:ext uri="{BB962C8B-B14F-4D97-AF65-F5344CB8AC3E}">
        <p14:creationId xmlns:p14="http://schemas.microsoft.com/office/powerpoint/2010/main" val="395467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786B0-5A13-4F05-9F87-30CA14AC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397276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Netto verkoopprijs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746DAC-6A5E-4CCF-B5D2-50CA29796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083077"/>
            <a:ext cx="10394707" cy="42988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Soms wordt de brutowinst uitgedrukt in procenten van de </a:t>
            </a:r>
            <a:r>
              <a:rPr lang="nl-NL" dirty="0" smtClean="0"/>
              <a:t>netto verkoopprijs</a:t>
            </a:r>
            <a:r>
              <a:rPr lang="nl-NL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Dan wordt gesproken over </a:t>
            </a:r>
            <a:r>
              <a:rPr lang="nl-NL" dirty="0" smtClean="0"/>
              <a:t>de brutowinstmarge </a:t>
            </a:r>
            <a:r>
              <a:rPr lang="nl-NL" dirty="0"/>
              <a:t>of </a:t>
            </a:r>
            <a:r>
              <a:rPr lang="nl-NL" dirty="0" smtClean="0"/>
              <a:t>de brutowinstopslag</a:t>
            </a:r>
            <a:endParaRPr lang="nl-NL" dirty="0"/>
          </a:p>
          <a:p>
            <a:endParaRPr lang="nl-NL" dirty="0"/>
          </a:p>
          <a:p>
            <a:r>
              <a:rPr lang="nl-NL" dirty="0"/>
              <a:t>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30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E7EB996-9BE5-440E-BA23-66D85BE95B0C}"/>
              </a:ext>
            </a:extLst>
          </p:cNvPr>
          <p:cNvSpPr/>
          <p:nvPr/>
        </p:nvSpPr>
        <p:spPr>
          <a:xfrm>
            <a:off x="713232" y="384048"/>
            <a:ext cx="108905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u="sng" dirty="0">
                <a:solidFill>
                  <a:srgbClr val="C00000"/>
                </a:solidFill>
              </a:rPr>
              <a:t>Nu zelf</a:t>
            </a:r>
            <a:r>
              <a:rPr lang="nl-NL" sz="2800" u="sng" dirty="0"/>
              <a:t>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C00000"/>
                </a:solidFill>
              </a:rPr>
              <a:t>Bereken de brutowinst;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   De </a:t>
            </a:r>
            <a:r>
              <a:rPr lang="nl-NL" sz="2800" dirty="0" smtClean="0"/>
              <a:t>netto verkoopprijs </a:t>
            </a:r>
            <a:r>
              <a:rPr lang="nl-NL" sz="2800" dirty="0"/>
              <a:t>van een artikel is  </a:t>
            </a:r>
            <a:r>
              <a:rPr lang="nl-NL" sz="2800" dirty="0" smtClean="0"/>
              <a:t>€ </a:t>
            </a:r>
            <a:r>
              <a:rPr lang="nl-NL" sz="2800" dirty="0"/>
              <a:t>200,-. De brutowinst is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   40%  van de verkoopprijs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nl-NL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C00000"/>
                </a:solidFill>
              </a:rPr>
              <a:t>Bereken de </a:t>
            </a:r>
            <a:r>
              <a:rPr lang="nl-NL" sz="2800" dirty="0" err="1">
                <a:solidFill>
                  <a:srgbClr val="C00000"/>
                </a:solidFill>
              </a:rPr>
              <a:t>nettoverkoopprijs</a:t>
            </a:r>
            <a:r>
              <a:rPr lang="nl-NL" sz="2800" dirty="0"/>
              <a:t>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       Anne wil een brutowinst van 35% van de </a:t>
            </a:r>
            <a:r>
              <a:rPr lang="nl-NL" sz="2800" dirty="0" smtClean="0"/>
              <a:t>netto verkoopprijs </a:t>
            </a:r>
            <a:r>
              <a:rPr lang="nl-NL" sz="2800" dirty="0"/>
              <a:t>halen.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       Ze kent alleen de inkoopprijs. Deze is  </a:t>
            </a:r>
            <a:r>
              <a:rPr lang="nl-NL" sz="2800" dirty="0" smtClean="0"/>
              <a:t>€  </a:t>
            </a:r>
            <a:r>
              <a:rPr lang="nl-NL" sz="2800" dirty="0"/>
              <a:t>32,50.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nl-NL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C00000"/>
                </a:solidFill>
              </a:rPr>
              <a:t> Bereken de </a:t>
            </a:r>
            <a:r>
              <a:rPr lang="nl-NL" sz="2800" dirty="0" err="1">
                <a:solidFill>
                  <a:srgbClr val="C00000"/>
                </a:solidFill>
              </a:rPr>
              <a:t>nettoverkoopprijs</a:t>
            </a:r>
            <a:r>
              <a:rPr lang="nl-NL" sz="2800" dirty="0">
                <a:solidFill>
                  <a:srgbClr val="C00000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         Hans wil minimaal een brutowinst van 30% van de inkoopprijs. 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        inkoopprijs is </a:t>
            </a:r>
            <a:r>
              <a:rPr lang="nl-NL" sz="2800" dirty="0" smtClean="0"/>
              <a:t>€ </a:t>
            </a:r>
            <a:r>
              <a:rPr lang="nl-NL" sz="2800" dirty="0"/>
              <a:t>80,-</a:t>
            </a:r>
          </a:p>
        </p:txBody>
      </p:sp>
    </p:spTree>
    <p:extLst>
      <p:ext uri="{BB962C8B-B14F-4D97-AF65-F5344CB8AC3E}">
        <p14:creationId xmlns:p14="http://schemas.microsoft.com/office/powerpoint/2010/main" val="15034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9950D-4450-418A-A2FD-48C5FD02D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838200"/>
          </a:xfrm>
        </p:spPr>
        <p:txBody>
          <a:bodyPr/>
          <a:lstStyle/>
          <a:p>
            <a:r>
              <a:rPr lang="nl-NL" dirty="0"/>
              <a:t>Volgende week;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8EB136C-6C65-4683-B732-12A230B9D290}"/>
              </a:ext>
            </a:extLst>
          </p:cNvPr>
          <p:cNvSpPr txBox="1"/>
          <p:nvPr/>
        </p:nvSpPr>
        <p:spPr>
          <a:xfrm>
            <a:off x="1073691" y="1524001"/>
            <a:ext cx="93215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/>
              <a:t>Kostensoorten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 smtClean="0"/>
              <a:t>Huiswerk § 2,6 1 t/m 5 </a:t>
            </a: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/>
              <a:t>Bespreken </a:t>
            </a:r>
            <a:r>
              <a:rPr lang="nl-NL" sz="2000" dirty="0" smtClean="0"/>
              <a:t>huiswerkopgaves </a:t>
            </a:r>
            <a:r>
              <a:rPr lang="nl-NL" sz="2000" dirty="0" smtClean="0"/>
              <a:t>1 t/m 7 (=9)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/>
              <a:t>Zie ook Wikiwijsnr</a:t>
            </a:r>
            <a:r>
              <a:rPr lang="nl-NL" sz="2000" dirty="0" smtClean="0"/>
              <a:t>. </a:t>
            </a:r>
            <a:r>
              <a:rPr lang="nl-NL" sz="2000" dirty="0">
                <a:solidFill>
                  <a:schemeClr val="accent1"/>
                </a:solidFill>
              </a:rPr>
              <a:t>143905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909950D-4450-418A-A2FD-48C5FD02D70A}"/>
              </a:ext>
            </a:extLst>
          </p:cNvPr>
          <p:cNvSpPr txBox="1">
            <a:spLocks/>
          </p:cNvSpPr>
          <p:nvPr/>
        </p:nvSpPr>
        <p:spPr>
          <a:xfrm>
            <a:off x="685801" y="3224349"/>
            <a:ext cx="1039688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Nu huiswerk bespreken;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99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172</TotalTime>
  <Words>287</Words>
  <Application>Microsoft Office PowerPoint</Application>
  <PresentationFormat>Breedbeeld</PresentationFormat>
  <Paragraphs>70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Impact</vt:lpstr>
      <vt:lpstr>Wingdings</vt:lpstr>
      <vt:lpstr>Belangrijke gebeurtenis</vt:lpstr>
      <vt:lpstr>Exploiteren</vt:lpstr>
      <vt:lpstr>AGENDA;</vt:lpstr>
      <vt:lpstr>Doel van deze les</vt:lpstr>
      <vt:lpstr>Onderdelen exploitatiebegroting</vt:lpstr>
      <vt:lpstr>Prijsopbouw</vt:lpstr>
      <vt:lpstr>Netto verkoopprijs</vt:lpstr>
      <vt:lpstr>Netto verkoopprijs</vt:lpstr>
      <vt:lpstr>PowerPoint-presentatie</vt:lpstr>
      <vt:lpstr>Volgende week;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Exploiteren</dc:title>
  <dc:creator>José Kamphuis</dc:creator>
  <cp:lastModifiedBy>Géraar de Jong</cp:lastModifiedBy>
  <cp:revision>15</cp:revision>
  <dcterms:created xsi:type="dcterms:W3CDTF">2018-01-17T14:09:33Z</dcterms:created>
  <dcterms:modified xsi:type="dcterms:W3CDTF">2019-05-28T13:33:53Z</dcterms:modified>
</cp:coreProperties>
</file>